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6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raYSun/Machine-Learning-AA/blob/main/AADatabase.py" TargetMode="External"/><Relationship Id="rId2" Type="http://schemas.openxmlformats.org/officeDocument/2006/relationships/hyperlink" Target="https://github.com/DoraYSun/Machine-Learning-AA/blob/main/Data_preprocessor.py" TargetMode="External"/><Relationship Id="rId1" Type="http://schemas.openxmlformats.org/officeDocument/2006/relationships/hyperlink" Target="https://github.com/DoraYSun/Machine-Learning-AA/blob/main/ML_AA.ipynb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Model_Selector.py" TargetMode="External"/><Relationship Id="rId1" Type="http://schemas.openxmlformats.org/officeDocument/2006/relationships/hyperlink" Target="https://github.com/DoraYSun/Machine-Learning-AA/blob/main/Linear_Regression_Model.py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GB" sz="1200" b="0" dirty="0"/>
            <a:t>to deliver a model which can predict used car prices</a:t>
          </a:r>
          <a:endParaRPr lang="en-US" sz="1200" dirty="0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Pre-processing data collected from AA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Find</a:t>
          </a:r>
          <a:r>
            <a:rPr lang="en-US" sz="1200" baseline="0" dirty="0"/>
            <a:t> the best supervised regression model for prediction</a:t>
          </a:r>
          <a:endParaRPr lang="en-US" sz="1200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Create an interactive dashboard for users to input car information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Potential Clients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Individuals who want to know their used car prices</a:t>
          </a:r>
        </a:p>
        <a:p>
          <a:r>
            <a:rPr lang="en-GB" sz="1600" b="0" dirty="0"/>
            <a:t>2. Car trading companies who want to make better pricing strategies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Live Demo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Better design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1"/>
            </a:rPr>
            <a:t>http://127.0.0.1:8050/</a:t>
          </a:r>
          <a:endParaRPr lang="en-US" sz="1600" dirty="0"/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Better prediction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33FC91CC-E81A-B14B-A448-360FBB6D9296}">
      <dgm:prSet custT="1"/>
      <dgm:spPr/>
      <dgm:t>
        <a:bodyPr/>
        <a:lstStyle/>
        <a:p>
          <a:r>
            <a:rPr lang="en-US" sz="1600" dirty="0"/>
            <a:t>3. Better information collecting system</a:t>
          </a:r>
        </a:p>
      </dgm:t>
    </dgm:pt>
    <dgm:pt modelId="{9F8B3EE8-DD41-A948-8E95-C83D8BC1F36C}" type="parTrans" cxnId="{8487D1CE-6955-AE4D-8890-39CC29A168F5}">
      <dgm:prSet/>
      <dgm:spPr/>
      <dgm:t>
        <a:bodyPr/>
        <a:lstStyle/>
        <a:p>
          <a:endParaRPr lang="en-GB"/>
        </a:p>
      </dgm:t>
    </dgm:pt>
    <dgm:pt modelId="{D7F3081A-59F7-7848-9AAF-00B1188CA797}" type="sibTrans" cxnId="{8487D1CE-6955-AE4D-8890-39CC29A168F5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D8203BAA-5502-3448-BAF0-86B2561B6021}" type="presOf" srcId="{33FC91CC-E81A-B14B-A448-360FBB6D9296}" destId="{D4988627-9203-7D44-8BD3-450D8FF0EE4E}" srcOrd="0" destOrd="2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8487D1CE-6955-AE4D-8890-39CC29A168F5}" srcId="{2C89711D-EF0C-1043-9DD6-410043519BC9}" destId="{33FC91CC-E81A-B14B-A448-360FBB6D9296}" srcOrd="2" destOrd="0" parTransId="{9F8B3EE8-DD41-A948-8E95-C83D8BC1F36C}" sibTransId="{D7F3081A-59F7-7848-9AAF-00B1188CA797}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Feature</a:t>
          </a:r>
          <a:r>
            <a:rPr lang="en-GB" baseline="0" dirty="0"/>
            <a:t> Engineering</a:t>
          </a:r>
          <a:endParaRPr lang="en-GB" dirty="0"/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Split Data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Standardisation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E6E517D9-9726-D94C-97D5-C1257C6696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Random Seed</a:t>
          </a:r>
        </a:p>
      </dgm:t>
    </dgm:pt>
    <dgm:pt modelId="{A3831103-1A6D-1F4C-B44F-2DA7D0FCB63E}" type="parTrans" cxnId="{48615ABF-7641-F647-B3A1-4485E8AADC78}">
      <dgm:prSet/>
      <dgm:spPr/>
      <dgm:t>
        <a:bodyPr/>
        <a:lstStyle/>
        <a:p>
          <a:endParaRPr lang="en-GB"/>
        </a:p>
      </dgm:t>
    </dgm:pt>
    <dgm:pt modelId="{A04C06A5-9E48-1549-B5B7-1629F4350681}" type="sibTrans" cxnId="{48615ABF-7641-F647-B3A1-4485E8AADC7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5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5"/>
      <dgm:spPr/>
    </dgm:pt>
    <dgm:pt modelId="{B12C3A59-DD15-FA42-88B4-767A18A0528E}" type="pres">
      <dgm:prSet presAssocID="{F1EC94B3-DFCF-1A4C-B469-1F45BF500B17}" presName="dstNode" presStyleLbl="node1" presStyleIdx="0" presStyleCnt="5"/>
      <dgm:spPr/>
    </dgm:pt>
    <dgm:pt modelId="{B2B723E5-0649-9542-9817-0364768A229A}" type="pres">
      <dgm:prSet presAssocID="{A1A2236C-596F-AC46-B8C4-CCE10A7F83D2}" presName="text_1" presStyleLbl="node1" presStyleIdx="0" presStyleCnt="5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5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2BF9E17F-F99E-6041-94A9-7D18D74EE383}" type="pres">
      <dgm:prSet presAssocID="{84353941-3EDF-854C-9777-9A3D082D7FCD}" presName="text_3" presStyleLbl="node1" presStyleIdx="2" presStyleCnt="5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F373DB7-080C-B04D-A9BA-18A25DE13C42}" type="pres">
      <dgm:prSet presAssocID="{773981AB-1050-0449-A39C-9FEE55103896}" presName="text_4" presStyleLbl="node1" presStyleIdx="3" presStyleCnt="5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5"/>
      <dgm:spPr/>
    </dgm:pt>
    <dgm:pt modelId="{2958676E-D25D-2B46-BAE8-B907CFFA260E}" type="pres">
      <dgm:prSet presAssocID="{E6E517D9-9726-D94C-97D5-C1257C6696DC}" presName="text_5" presStyleLbl="node1" presStyleIdx="4" presStyleCnt="5">
        <dgm:presLayoutVars>
          <dgm:bulletEnabled val="1"/>
        </dgm:presLayoutVars>
      </dgm:prSet>
      <dgm:spPr/>
    </dgm:pt>
    <dgm:pt modelId="{D3126D46-1FF5-FD4C-81B5-996B2681903D}" type="pres">
      <dgm:prSet presAssocID="{E6E517D9-9726-D94C-97D5-C1257C6696DC}" presName="accent_5" presStyleCnt="0"/>
      <dgm:spPr/>
    </dgm:pt>
    <dgm:pt modelId="{88B4F8E0-B281-6248-9BDB-722988997F4D}" type="pres">
      <dgm:prSet presAssocID="{E6E517D9-9726-D94C-97D5-C1257C6696DC}" presName="accentRepeatNode" presStyleLbl="solidFgAcc1" presStyleIdx="4" presStyleCnt="5"/>
      <dgm:spPr/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D36B32C-41F0-9143-BE4F-71FA19EE306D}" type="presOf" srcId="{E6E517D9-9726-D94C-97D5-C1257C6696DC}" destId="{2958676E-D25D-2B46-BAE8-B907CFFA260E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48615ABF-7641-F647-B3A1-4485E8AADC78}" srcId="{F1EC94B3-DFCF-1A4C-B469-1F45BF500B17}" destId="{E6E517D9-9726-D94C-97D5-C1257C6696DC}" srcOrd="4" destOrd="0" parTransId="{A3831103-1A6D-1F4C-B44F-2DA7D0FCB63E}" sibTransId="{A04C06A5-9E48-1549-B5B7-1629F4350681}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  <dgm:cxn modelId="{1D1C8375-8845-E748-A1B6-C551F4E3283C}" type="presParOf" srcId="{C20DE800-B020-3248-83D0-6044C3B5EFB0}" destId="{2958676E-D25D-2B46-BAE8-B907CFFA260E}" srcOrd="9" destOrd="0" presId="urn:microsoft.com/office/officeart/2008/layout/VerticalCurvedList"/>
    <dgm:cxn modelId="{E065D458-13C3-C54D-A07A-730A9498CB81}" type="presParOf" srcId="{C20DE800-B020-3248-83D0-6044C3B5EFB0}" destId="{D3126D46-1FF5-FD4C-81B5-996B2681903D}" srcOrd="10" destOrd="0" presId="urn:microsoft.com/office/officeart/2008/layout/VerticalCurvedList"/>
    <dgm:cxn modelId="{8CF43488-B44B-384F-B5FF-6B558A693428}" type="presParOf" srcId="{D3126D46-1FF5-FD4C-81B5-996B2681903D}" destId="{88B4F8E0-B281-6248-9BDB-722988997F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baseline="0" dirty="0"/>
            <a:t>Regression Models – Linear*, L1, L2, KNN, SVM, Decision Tree</a:t>
          </a:r>
          <a:endParaRPr lang="en-GB" dirty="0"/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Hyperparameter Tuning 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Performance Evaluation With R2 Score 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Compare Models &amp; Log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4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4"/>
      <dgm:spPr/>
    </dgm:pt>
    <dgm:pt modelId="{B12C3A59-DD15-FA42-88B4-767A18A0528E}" type="pres">
      <dgm:prSet presAssocID="{F1EC94B3-DFCF-1A4C-B469-1F45BF500B17}" presName="dstNode" presStyleLbl="node1" presStyleIdx="0" presStyleCnt="4"/>
      <dgm:spPr/>
    </dgm:pt>
    <dgm:pt modelId="{B2B723E5-0649-9542-9817-0364768A229A}" type="pres">
      <dgm:prSet presAssocID="{A1A2236C-596F-AC46-B8C4-CCE10A7F83D2}" presName="text_1" presStyleLbl="node1" presStyleIdx="0" presStyleCnt="4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4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4"/>
      <dgm:spPr/>
    </dgm:pt>
    <dgm:pt modelId="{2BF9E17F-F99E-6041-94A9-7D18D74EE383}" type="pres">
      <dgm:prSet presAssocID="{84353941-3EDF-854C-9777-9A3D082D7FCD}" presName="text_3" presStyleLbl="node1" presStyleIdx="2" presStyleCnt="4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4"/>
      <dgm:spPr/>
    </dgm:pt>
    <dgm:pt modelId="{2F373DB7-080C-B04D-A9BA-18A25DE13C42}" type="pres">
      <dgm:prSet presAssocID="{773981AB-1050-0449-A39C-9FEE55103896}" presName="text_4" presStyleLbl="node1" presStyleIdx="3" presStyleCnt="4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Data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Insufficient source of data </a:t>
          </a:r>
        </a:p>
        <a:p>
          <a:r>
            <a:rPr lang="en-GB" sz="1600" b="0" dirty="0"/>
            <a:t>2. Feature engineering requires domain expertise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Model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Collect data from several websites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/>
            <a:t>1. Limited computation competence</a:t>
          </a:r>
        </a:p>
        <a:p>
          <a:r>
            <a:rPr lang="en-US" sz="1600" dirty="0"/>
            <a:t>2. More modes should be applied</a:t>
          </a:r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Seeking for domain knowledge</a:t>
          </a:r>
        </a:p>
        <a:p>
          <a:r>
            <a:rPr lang="en-US" sz="1600" dirty="0"/>
            <a:t>3. Cloud solution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F6DB4A6A-6BBF-4834-99F5-22B1612A501A}">
      <dgm:prSet/>
      <dgm:spPr/>
      <dgm:t>
        <a:bodyPr/>
        <a:lstStyle/>
        <a:p>
          <a:pPr>
            <a:defRPr cap="all"/>
          </a:pPr>
          <a:r>
            <a:rPr lang="en-GB" b="0"/>
            <a:t>delivered a model to predict used car prices</a:t>
          </a:r>
          <a:endParaRPr lang="en-US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/>
      <dgm:spPr/>
      <dgm:t>
        <a:bodyPr/>
        <a:lstStyle/>
        <a:p>
          <a:pPr>
            <a:defRPr cap="all"/>
          </a:pPr>
          <a:r>
            <a:rPr lang="en-US"/>
            <a:t>Tools applied: dash/ sklean/ pandas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/>
      <dgm:spPr/>
      <dgm:t>
        <a:bodyPr/>
        <a:lstStyle/>
        <a:p>
          <a:pPr>
            <a:defRPr cap="all"/>
          </a:pPr>
          <a:r>
            <a:rPr lang="en-US" dirty="0"/>
            <a:t>Technics applied: data pre-processing/ </a:t>
          </a:r>
          <a:r>
            <a:rPr lang="en-GB" b="0" i="0" dirty="0"/>
            <a:t>Regularisation/</a:t>
          </a:r>
          <a:r>
            <a:rPr lang="en-US" dirty="0"/>
            <a:t> evaluation </a:t>
          </a:r>
          <a:r>
            <a:rPr lang="en-GB" b="0" i="0" dirty="0"/>
            <a:t>metrics/ hyperparameters search etc.</a:t>
          </a:r>
          <a:endParaRPr lang="en-US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/>
      <dgm:spPr/>
      <dgm:t>
        <a:bodyPr/>
        <a:lstStyle/>
        <a:p>
          <a:pPr>
            <a:defRPr cap="all"/>
          </a:pPr>
          <a:r>
            <a:rPr lang="en-US" dirty="0"/>
            <a:t>Identified</a:t>
          </a:r>
          <a:r>
            <a:rPr lang="en-US" baseline="0" dirty="0"/>
            <a:t> limitations for future improvement</a:t>
          </a:r>
          <a:endParaRPr lang="en-US" dirty="0"/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kern="1200" dirty="0"/>
            <a:t>to deliver a model which can predict used car prices</a:t>
          </a:r>
          <a:endParaRPr lang="en-US" sz="1200" kern="1200" dirty="0"/>
        </a:p>
      </dsp:txBody>
      <dsp:txXfrm>
        <a:off x="569079" y="2644614"/>
        <a:ext cx="2072362" cy="720000"/>
      </dsp:txXfrm>
    </dsp:sp>
    <dsp:sp modelId="{FE52503D-1C53-4AAD-B721-A6129266F184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Pre-processing data collected from AA</a:t>
          </a:r>
        </a:p>
      </dsp:txBody>
      <dsp:txXfrm>
        <a:off x="3004105" y="2644614"/>
        <a:ext cx="2072362" cy="720000"/>
      </dsp:txXfrm>
    </dsp:sp>
    <dsp:sp modelId="{A3B206D0-3945-4D58-9CBA-1C87D4940F0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Find</a:t>
          </a:r>
          <a:r>
            <a:rPr lang="en-US" sz="1200" kern="1200" baseline="0" dirty="0"/>
            <a:t> the best supervised regression model for prediction</a:t>
          </a:r>
          <a:endParaRPr lang="en-US" sz="1200" kern="1200" dirty="0"/>
        </a:p>
      </dsp:txBody>
      <dsp:txXfrm>
        <a:off x="5439131" y="2644614"/>
        <a:ext cx="2072362" cy="720000"/>
      </dsp:txXfrm>
    </dsp:sp>
    <dsp:sp modelId="{821F5FCA-EC5D-4525-9C87-83E24CB0F4E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Create an interactive dashboard for users to input car information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Better design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Better prediction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Better information collecting system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 Demo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1"/>
            </a:rPr>
            <a:t>http://127.0.0.1:8050/</a:t>
          </a:r>
          <a:endParaRPr lang="en-US" sz="1600" kern="1200" dirty="0"/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Potential Clients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Individuals who want to know their used car prices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Car trading companies who want to make better pricing strategies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360152" y="237430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Cleaning</a:t>
          </a:r>
        </a:p>
      </dsp:txBody>
      <dsp:txXfrm>
        <a:off x="360152" y="237430"/>
        <a:ext cx="8710892" cy="475165"/>
      </dsp:txXfrm>
    </dsp:sp>
    <dsp:sp modelId="{9EA11F12-CD43-1540-AD15-6FAE358E37D9}">
      <dsp:nvSpPr>
        <dsp:cNvPr id="0" name=""/>
        <dsp:cNvSpPr/>
      </dsp:nvSpPr>
      <dsp:spPr>
        <a:xfrm>
          <a:off x="63174" y="17803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00641" y="949949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Feature</a:t>
          </a:r>
          <a:r>
            <a:rPr lang="en-GB" sz="2500" kern="1200" baseline="0" dirty="0"/>
            <a:t> Engineering</a:t>
          </a:r>
          <a:endParaRPr lang="en-GB" sz="2500" kern="1200" dirty="0"/>
        </a:p>
      </dsp:txBody>
      <dsp:txXfrm>
        <a:off x="700641" y="949949"/>
        <a:ext cx="8370403" cy="475165"/>
      </dsp:txXfrm>
    </dsp:sp>
    <dsp:sp modelId="{DB9235FA-CEDB-1441-A95B-67D07EFC3E5B}">
      <dsp:nvSpPr>
        <dsp:cNvPr id="0" name=""/>
        <dsp:cNvSpPr/>
      </dsp:nvSpPr>
      <dsp:spPr>
        <a:xfrm>
          <a:off x="403663" y="89055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805144" y="1662469"/>
          <a:ext cx="8265900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Split Data</a:t>
          </a:r>
        </a:p>
      </dsp:txBody>
      <dsp:txXfrm>
        <a:off x="805144" y="1662469"/>
        <a:ext cx="8265900" cy="475165"/>
      </dsp:txXfrm>
    </dsp:sp>
    <dsp:sp modelId="{89C88406-E0DA-5446-8A1C-4484DA8DA20D}">
      <dsp:nvSpPr>
        <dsp:cNvPr id="0" name=""/>
        <dsp:cNvSpPr/>
      </dsp:nvSpPr>
      <dsp:spPr>
        <a:xfrm>
          <a:off x="508166" y="160307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700641" y="2374988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Standardisation</a:t>
          </a:r>
        </a:p>
      </dsp:txBody>
      <dsp:txXfrm>
        <a:off x="700641" y="2374988"/>
        <a:ext cx="8370403" cy="475165"/>
      </dsp:txXfrm>
    </dsp:sp>
    <dsp:sp modelId="{B6FD24C3-5B9C-2A4D-92FB-3D15F83C2477}">
      <dsp:nvSpPr>
        <dsp:cNvPr id="0" name=""/>
        <dsp:cNvSpPr/>
      </dsp:nvSpPr>
      <dsp:spPr>
        <a:xfrm>
          <a:off x="403663" y="231559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8676E-D25D-2B46-BAE8-B907CFFA260E}">
      <dsp:nvSpPr>
        <dsp:cNvPr id="0" name=""/>
        <dsp:cNvSpPr/>
      </dsp:nvSpPr>
      <dsp:spPr>
        <a:xfrm>
          <a:off x="360152" y="3087508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Random Seed</a:t>
          </a:r>
        </a:p>
      </dsp:txBody>
      <dsp:txXfrm>
        <a:off x="360152" y="3087508"/>
        <a:ext cx="8710892" cy="475165"/>
      </dsp:txXfrm>
    </dsp:sp>
    <dsp:sp modelId="{88B4F8E0-B281-6248-9BDB-722988997F4D}">
      <dsp:nvSpPr>
        <dsp:cNvPr id="0" name=""/>
        <dsp:cNvSpPr/>
      </dsp:nvSpPr>
      <dsp:spPr>
        <a:xfrm>
          <a:off x="63174" y="3028112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430834" y="292151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 dirty="0"/>
            <a:t>Regression Models – Linear*, L1, L2, KNN, SVM, Decision Tree</a:t>
          </a:r>
          <a:endParaRPr lang="en-GB" sz="2300" kern="1200" dirty="0"/>
        </a:p>
      </dsp:txBody>
      <dsp:txXfrm>
        <a:off x="430834" y="292151"/>
        <a:ext cx="8640210" cy="584607"/>
      </dsp:txXfrm>
    </dsp:sp>
    <dsp:sp modelId="{9EA11F12-CD43-1540-AD15-6FAE358E37D9}">
      <dsp:nvSpPr>
        <dsp:cNvPr id="0" name=""/>
        <dsp:cNvSpPr/>
      </dsp:nvSpPr>
      <dsp:spPr>
        <a:xfrm>
          <a:off x="65454" y="219075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66003" y="1169215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Hyperparameter Tuning </a:t>
          </a:r>
        </a:p>
      </dsp:txBody>
      <dsp:txXfrm>
        <a:off x="766003" y="1169215"/>
        <a:ext cx="8305041" cy="584607"/>
      </dsp:txXfrm>
    </dsp:sp>
    <dsp:sp modelId="{DB9235FA-CEDB-1441-A95B-67D07EFC3E5B}">
      <dsp:nvSpPr>
        <dsp:cNvPr id="0" name=""/>
        <dsp:cNvSpPr/>
      </dsp:nvSpPr>
      <dsp:spPr>
        <a:xfrm>
          <a:off x="400623" y="1096139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766003" y="2046280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300" b="0" i="0" kern="1200" dirty="0"/>
            <a:t>Performance Evaluation With R2 Score </a:t>
          </a:r>
        </a:p>
      </dsp:txBody>
      <dsp:txXfrm>
        <a:off x="766003" y="2046280"/>
        <a:ext cx="8305041" cy="584607"/>
      </dsp:txXfrm>
    </dsp:sp>
    <dsp:sp modelId="{89C88406-E0DA-5446-8A1C-4484DA8DA20D}">
      <dsp:nvSpPr>
        <dsp:cNvPr id="0" name=""/>
        <dsp:cNvSpPr/>
      </dsp:nvSpPr>
      <dsp:spPr>
        <a:xfrm>
          <a:off x="400623" y="1973204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430834" y="2923344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300" b="0" i="0" kern="1200" dirty="0"/>
            <a:t>Compare Models &amp; Log</a:t>
          </a:r>
        </a:p>
      </dsp:txBody>
      <dsp:txXfrm>
        <a:off x="430834" y="2923344"/>
        <a:ext cx="8640210" cy="584607"/>
      </dsp:txXfrm>
    </dsp:sp>
    <dsp:sp modelId="{B6FD24C3-5B9C-2A4D-92FB-3D15F83C2477}">
      <dsp:nvSpPr>
        <dsp:cNvPr id="0" name=""/>
        <dsp:cNvSpPr/>
      </dsp:nvSpPr>
      <dsp:spPr>
        <a:xfrm>
          <a:off x="65454" y="2850268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Collect data from several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Seeking for domain knowledge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Cloud solution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Limited computation competence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More modes should be applied</a:t>
          </a:r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Data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Insufficient source of data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Feature engineering requires domain expertise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1308235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601213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868766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kern="1200"/>
            <a:t>delivered a model to predict used car prices</a:t>
          </a:r>
          <a:endParaRPr lang="en-US" sz="1100" kern="1200"/>
        </a:p>
      </dsp:txBody>
      <dsp:txXfrm>
        <a:off x="868766" y="1942738"/>
        <a:ext cx="2253684" cy="720000"/>
      </dsp:txXfrm>
    </dsp:sp>
    <dsp:sp modelId="{FE52503D-1C53-4AAD-B721-A6129266F184}">
      <dsp:nvSpPr>
        <dsp:cNvPr id="0" name=""/>
        <dsp:cNvSpPr/>
      </dsp:nvSpPr>
      <dsp:spPr>
        <a:xfrm>
          <a:off x="3956313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4249292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516845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Tools applied: dash/ sklean/ pandas</a:t>
          </a:r>
        </a:p>
      </dsp:txBody>
      <dsp:txXfrm>
        <a:off x="3516845" y="1942738"/>
        <a:ext cx="2253684" cy="720000"/>
      </dsp:txXfrm>
    </dsp:sp>
    <dsp:sp modelId="{A3B206D0-3945-4D58-9CBA-1C87D4940F09}">
      <dsp:nvSpPr>
        <dsp:cNvPr id="0" name=""/>
        <dsp:cNvSpPr/>
      </dsp:nvSpPr>
      <dsp:spPr>
        <a:xfrm>
          <a:off x="1308235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1601213" y="3519137"/>
          <a:ext cx="788789" cy="7887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868766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Technics applied: data pre-processing/ </a:t>
          </a:r>
          <a:r>
            <a:rPr lang="en-GB" sz="1100" b="0" i="0" kern="1200" dirty="0"/>
            <a:t>Regularisation/</a:t>
          </a:r>
          <a:r>
            <a:rPr lang="en-US" sz="1100" kern="1200" dirty="0"/>
            <a:t> evaluation </a:t>
          </a:r>
          <a:r>
            <a:rPr lang="en-GB" sz="1100" b="0" i="0" kern="1200" dirty="0"/>
            <a:t>metrics/ hyperparameters search etc.</a:t>
          </a:r>
          <a:endParaRPr lang="en-US" sz="1100" kern="1200" dirty="0"/>
        </a:p>
      </dsp:txBody>
      <dsp:txXfrm>
        <a:off x="868766" y="5029106"/>
        <a:ext cx="2253684" cy="720000"/>
      </dsp:txXfrm>
    </dsp:sp>
    <dsp:sp modelId="{821F5FCA-EC5D-4525-9C87-83E24CB0F4E7}">
      <dsp:nvSpPr>
        <dsp:cNvPr id="0" name=""/>
        <dsp:cNvSpPr/>
      </dsp:nvSpPr>
      <dsp:spPr>
        <a:xfrm>
          <a:off x="3956313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4249292" y="3519137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3516845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Identified</a:t>
          </a:r>
          <a:r>
            <a:rPr lang="en-US" sz="1100" kern="1200" baseline="0" dirty="0"/>
            <a:t> limitations for future improvement</a:t>
          </a:r>
          <a:endParaRPr lang="en-US" sz="1100" kern="1200" dirty="0"/>
        </a:p>
      </dsp:txBody>
      <dsp:txXfrm>
        <a:off x="3516845" y="5029106"/>
        <a:ext cx="22536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7" Type="http://schemas.openxmlformats.org/officeDocument/2006/relationships/diagramQuickStyle" Target="../diagrams/quickStyle5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Pre-processing</a:t>
            </a:r>
          </a:p>
          <a:p>
            <a:pPr algn="l"/>
            <a:r>
              <a:rPr lang="en-US" dirty="0"/>
              <a:t>Regression Models</a:t>
            </a:r>
          </a:p>
          <a:p>
            <a:pPr algn="l"/>
            <a:r>
              <a:rPr lang="en-US" dirty="0"/>
              <a:t>Dash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996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102091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Data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998759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57763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Limitations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46199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95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24573"/>
              </p:ext>
            </p:extLst>
          </p:nvPr>
        </p:nvGraphicFramePr>
        <p:xfrm>
          <a:off x="5237018" y="435703"/>
          <a:ext cx="6639296" cy="588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11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233</Words>
  <Application>Microsoft Macintosh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Machine Learning Project </vt:lpstr>
      <vt:lpstr>Project Purpose</vt:lpstr>
      <vt:lpstr>Product</vt:lpstr>
      <vt:lpstr>Behind the Scenes - Data  </vt:lpstr>
      <vt:lpstr>Behind the Scenes - Model  </vt:lpstr>
      <vt:lpstr>Limitations</vt:lpstr>
      <vt:lpstr>Project 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20</cp:revision>
  <dcterms:created xsi:type="dcterms:W3CDTF">2021-06-21T18:14:26Z</dcterms:created>
  <dcterms:modified xsi:type="dcterms:W3CDTF">2021-08-03T17:42:32Z</dcterms:modified>
</cp:coreProperties>
</file>